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4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4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docProps/app.xml" ContentType="application/vnd.openxmlformats-officedocument.extended-properties+xml"/>
  <Override PartName="/ppt/notesSlides/notesSlide2.xml" ContentType="application/vnd.openxmlformats-officedocument.presentationml.notes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14.xml" ContentType="application/vnd.openxmlformats-officedocument.presentationml.slideLayout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  <p:sldMasterId id="2147483651" r:id="rId2"/>
  </p:sldMasterIdLst>
  <p:notesMasterIdLst>
    <p:notesMasterId r:id="rId10"/>
  </p:notesMasterIdLst>
  <p:sldIdLst>
    <p:sldId id="256" r:id="rId6"/>
    <p:sldId id="257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286">
      <a:defRPr sz="18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>
      <a:defRPr sz="18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>
      <a:defRPr sz="18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>
      <a:defRPr sz="18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>
      <a:defRPr sz="18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>
      <a:defRPr sz="18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>
      <a:defRPr sz="18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>
      <a:defRPr sz="18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14" d="100"/>
          <a:sy n="114" d="100"/>
        </p:scale>
        <p:origin x="768" y="184"/>
      </p:cViewPr>
      <p:guideLst>
        <p:guide pos="2472" orient="horz"/>
        <p:guide pos="3840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theme" Target="theme/theme3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849658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591416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7872921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A3688B-A426-0ADE-0CF7-1DA5F641CBCC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5517BF0-61FC-7B6C-1FB9-F1E060F6CBA8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FE7BA27-7E7E-B04E-794B-0EDFEF1162F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19984AE-7EF8-55A0-47F8-CC5CC9D3229C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Cover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1_Contents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-1"/>
            <a:ext cx="12192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2_Contents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-1"/>
            <a:ext cx="12192000" cy="6531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Rectangle: Rounded Corners 3"/>
          <p:cNvSpPr/>
          <p:nvPr userDrawn="1"/>
        </p:nvSpPr>
        <p:spPr bwMode="auto">
          <a:xfrm>
            <a:off x="722811" y="291737"/>
            <a:ext cx="10519955" cy="77201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1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4_Contents slide layout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  <p:sp>
        <p:nvSpPr>
          <p:cNvPr id="4" name="Freeform 44"/>
          <p:cNvSpPr>
            <a:spLocks noChangeAspect="1"/>
          </p:cNvSpPr>
          <p:nvPr/>
        </p:nvSpPr>
        <p:spPr bwMode="auto">
          <a:xfrm>
            <a:off x="8608025" y="1457402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 fill="norm" stroke="1" extrusionOk="0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2700">
              <a:solidFill>
                <a:schemeClr val="tx1"/>
              </a:solidFill>
            </a:endParaRPr>
          </a:p>
        </p:txBody>
      </p:sp>
      <p:sp>
        <p:nvSpPr>
          <p:cNvPr id="7" name="Freeform 44"/>
          <p:cNvSpPr>
            <a:spLocks noChangeAspect="1"/>
          </p:cNvSpPr>
          <p:nvPr userDrawn="1"/>
        </p:nvSpPr>
        <p:spPr bwMode="auto">
          <a:xfrm flipH="1">
            <a:off x="681574" y="239085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 fill="norm" stroke="1" extrusionOk="0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2700">
              <a:solidFill>
                <a:schemeClr val="tx1"/>
              </a:solidFill>
            </a:endParaRPr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59" hasCustomPrompt="1"/>
          </p:nvPr>
        </p:nvSpPr>
        <p:spPr bwMode="auto">
          <a:xfrm>
            <a:off x="1811890" y="252965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indent="0"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8" name="그림 개체 틀 2"/>
          <p:cNvSpPr>
            <a:spLocks noGrp="1"/>
          </p:cNvSpPr>
          <p:nvPr>
            <p:ph type="pic" sz="quarter" idx="60" hasCustomPrompt="1"/>
          </p:nvPr>
        </p:nvSpPr>
        <p:spPr bwMode="auto">
          <a:xfrm>
            <a:off x="9117565" y="15962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indent="0"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9" name="Freeform 44"/>
          <p:cNvSpPr>
            <a:spLocks noChangeAspect="1"/>
          </p:cNvSpPr>
          <p:nvPr userDrawn="1"/>
        </p:nvSpPr>
        <p:spPr bwMode="auto">
          <a:xfrm>
            <a:off x="4705885" y="431490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 fill="norm" stroke="1" extrusionOk="0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2700">
              <a:solidFill>
                <a:schemeClr val="tx1"/>
              </a:solidFill>
            </a:endParaRPr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61" hasCustomPrompt="1"/>
          </p:nvPr>
        </p:nvSpPr>
        <p:spPr bwMode="auto">
          <a:xfrm>
            <a:off x="5202790" y="44537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indent="0"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2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그림 개체 틀 2"/>
          <p:cNvSpPr>
            <a:spLocks noGrp="1"/>
          </p:cNvSpPr>
          <p:nvPr>
            <p:ph type="pic" sz="quarter" idx="46" hasCustomPrompt="1"/>
          </p:nvPr>
        </p:nvSpPr>
        <p:spPr bwMode="auto">
          <a:xfrm>
            <a:off x="1875633" y="1819076"/>
            <a:ext cx="9593277" cy="2645996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103257 w 6913722"/>
              <a:gd name="connsiteY3" fmla="*/ 1791789 h 1800200"/>
              <a:gd name="connsiteX4" fmla="*/ 0 w 6913722"/>
              <a:gd name="connsiteY4" fmla="*/ 1800200 h 1800200"/>
              <a:gd name="connsiteX5" fmla="*/ 0 w 6913722"/>
              <a:gd name="connsiteY5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103257 w 6913722"/>
              <a:gd name="connsiteY4" fmla="*/ 1791789 h 1800200"/>
              <a:gd name="connsiteX5" fmla="*/ 0 w 6913722"/>
              <a:gd name="connsiteY5" fmla="*/ 1800200 h 1800200"/>
              <a:gd name="connsiteX6" fmla="*/ 0 w 6913722"/>
              <a:gd name="connsiteY6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287815 w 6913722"/>
              <a:gd name="connsiteY4" fmla="*/ 1791789 h 1800200"/>
              <a:gd name="connsiteX5" fmla="*/ 1103257 w 6913722"/>
              <a:gd name="connsiteY5" fmla="*/ 1791789 h 1800200"/>
              <a:gd name="connsiteX6" fmla="*/ 0 w 6913722"/>
              <a:gd name="connsiteY6" fmla="*/ 1800200 h 1800200"/>
              <a:gd name="connsiteX7" fmla="*/ 0 w 6913722"/>
              <a:gd name="connsiteY7" fmla="*/ 0 h 1800200"/>
              <a:gd name="connsiteX0" fmla="*/ 0 w 6913722"/>
              <a:gd name="connsiteY0" fmla="*/ 0 h 1951179"/>
              <a:gd name="connsiteX1" fmla="*/ 6913722 w 6913722"/>
              <a:gd name="connsiteY1" fmla="*/ 0 h 1951179"/>
              <a:gd name="connsiteX2" fmla="*/ 6913722 w 6913722"/>
              <a:gd name="connsiteY2" fmla="*/ 1800200 h 1951179"/>
              <a:gd name="connsiteX3" fmla="*/ 1489151 w 6913722"/>
              <a:gd name="connsiteY3" fmla="*/ 1800178 h 1951179"/>
              <a:gd name="connsiteX4" fmla="*/ 1296204 w 6913722"/>
              <a:gd name="connsiteY4" fmla="*/ 1951179 h 1951179"/>
              <a:gd name="connsiteX5" fmla="*/ 1103257 w 6913722"/>
              <a:gd name="connsiteY5" fmla="*/ 1791789 h 1951179"/>
              <a:gd name="connsiteX6" fmla="*/ 0 w 6913722"/>
              <a:gd name="connsiteY6" fmla="*/ 1800200 h 1951179"/>
              <a:gd name="connsiteX7" fmla="*/ 0 w 6913722"/>
              <a:gd name="connsiteY7" fmla="*/ 0 h 1951179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303214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289193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3722" h="2002718" fill="norm" stroke="1" extrusionOk="0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marR="0" indent="0" algn="ctr" defTabSz="914423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23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en-US"/>
              <a:t>Place Your Picture Here And Send To Back</a:t>
            </a:r>
            <a:endParaRPr lang="ko-KR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-1" y="1819076"/>
            <a:ext cx="1875635" cy="238997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endParaRPr lang="en-US" sz="180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58" hasCustomPrompt="1"/>
          </p:nvPr>
        </p:nvSpPr>
        <p:spPr bwMode="auto">
          <a:xfrm>
            <a:off x="9615413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indent="0"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59" hasCustomPrompt="1"/>
          </p:nvPr>
        </p:nvSpPr>
        <p:spPr bwMode="auto">
          <a:xfrm>
            <a:off x="7570712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>
            <a:lvl1pPr marL="0" indent="0">
              <a:buNone/>
              <a:defRPr lang="ko-KR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3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42" hasCustomPrompt="1"/>
          </p:nvPr>
        </p:nvSpPr>
        <p:spPr bwMode="auto">
          <a:xfrm>
            <a:off x="733463" y="1792600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/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54" hasCustomPrompt="1"/>
          </p:nvPr>
        </p:nvSpPr>
        <p:spPr bwMode="auto">
          <a:xfrm>
            <a:off x="733463" y="2878386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/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57" hasCustomPrompt="1"/>
          </p:nvPr>
        </p:nvSpPr>
        <p:spPr bwMode="auto">
          <a:xfrm>
            <a:off x="733463" y="3964172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/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60" hasCustomPrompt="1"/>
          </p:nvPr>
        </p:nvSpPr>
        <p:spPr bwMode="auto">
          <a:xfrm>
            <a:off x="733463" y="5049957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/>
            </a:lvl1pPr>
          </a:lstStyle>
          <a:p>
            <a:pPr marL="0" lvl="0" algn="ctr">
              <a:defRPr/>
            </a:pPr>
            <a:r>
              <a:rPr lang="en-US"/>
              <a:t>Place Your Picture Here</a:t>
            </a:r>
            <a:endParaRPr lang="ko-KR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4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9315811" y="3209360"/>
            <a:ext cx="2160000" cy="14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5" hasCustomPrompt="1"/>
          </p:nvPr>
        </p:nvSpPr>
        <p:spPr bwMode="auto">
          <a:xfrm>
            <a:off x="9315811" y="177303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Your Picture Here </a:t>
            </a:r>
            <a:endParaRPr lang="ko-KR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7155811" y="4645813"/>
            <a:ext cx="2160000" cy="14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6" hasCustomPrompt="1"/>
          </p:nvPr>
        </p:nvSpPr>
        <p:spPr bwMode="auto">
          <a:xfrm>
            <a:off x="9315811" y="4645813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Your Picture Here </a:t>
            </a:r>
            <a:endParaRPr lang="ko-KR"/>
          </a:p>
        </p:txBody>
      </p:sp>
      <p:sp>
        <p:nvSpPr>
          <p:cNvPr id="6" name="Picture Placeholder 2"/>
          <p:cNvSpPr>
            <a:spLocks noGrp="1"/>
          </p:cNvSpPr>
          <p:nvPr>
            <p:ph type="pic" idx="17" hasCustomPrompt="1"/>
          </p:nvPr>
        </p:nvSpPr>
        <p:spPr bwMode="auto">
          <a:xfrm>
            <a:off x="715559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Your Picture Here </a:t>
            </a:r>
            <a:endParaRPr lang="ko-KR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7155811" y="1773034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4995381" y="3209360"/>
            <a:ext cx="2160000" cy="14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8" hasCustomPrompt="1"/>
          </p:nvPr>
        </p:nvSpPr>
        <p:spPr bwMode="auto">
          <a:xfrm>
            <a:off x="4994903" y="4645813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Your Picture Here </a:t>
            </a:r>
            <a:endParaRPr lang="ko-KR"/>
          </a:p>
        </p:txBody>
      </p:sp>
      <p:sp>
        <p:nvSpPr>
          <p:cNvPr id="10" name="Picture Placeholder 2"/>
          <p:cNvSpPr>
            <a:spLocks noGrp="1"/>
          </p:cNvSpPr>
          <p:nvPr>
            <p:ph type="pic" idx="20" hasCustomPrompt="1"/>
          </p:nvPr>
        </p:nvSpPr>
        <p:spPr bwMode="auto">
          <a:xfrm>
            <a:off x="283516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Your Picture Here </a:t>
            </a:r>
            <a:endParaRPr lang="ko-KR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674951" y="3209360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ko-KR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5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6575840" y="1478364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6575840" y="3120588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6575840" y="4762777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8716377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0500000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 hasCustomPrompt="1"/>
          </p:nvPr>
        </p:nvSpPr>
        <p:spPr bwMode="auto">
          <a:xfrm>
            <a:off x="4429129" y="1766364"/>
            <a:ext cx="2052000" cy="115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</a:t>
            </a:r>
            <a:endParaRPr lang="ko-KR"/>
          </a:p>
          <a:p>
            <a:pPr>
              <a:defRPr/>
            </a:pPr>
            <a:endParaRPr lang="ko-KR"/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0" y="3120588"/>
            <a:ext cx="6481129" cy="155069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4429129" y="2912764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6575840" y="2912764"/>
            <a:ext cx="205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6575840" y="4563278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6575840" y="6202777"/>
            <a:ext cx="205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8717920" y="4563278"/>
            <a:ext cx="169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4" name="Rectangle 13"/>
          <p:cNvSpPr/>
          <p:nvPr userDrawn="1"/>
        </p:nvSpPr>
        <p:spPr bwMode="auto">
          <a:xfrm>
            <a:off x="10500000" y="4563278"/>
            <a:ext cx="169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sz="1800">
              <a:latin typeface="+mn-lt"/>
            </a:endParaRP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6_Image slide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0" y="1"/>
            <a:ext cx="12192000" cy="6561423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 fill="norm" stroke="1" extrusionOk="0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Your Picture Here And Send To Back</a:t>
            </a:r>
            <a:endParaRPr lang="ko-KR"/>
          </a:p>
          <a:p>
            <a:pPr>
              <a:defRPr/>
            </a:pPr>
            <a:endParaRPr lang="ko-K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End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Agenda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 bwMode="auto">
          <a:xfrm flipH="1">
            <a:off x="2657472" y="1971671"/>
            <a:ext cx="1343029" cy="1343029"/>
            <a:chOff x="2190747" y="1657346"/>
            <a:chExt cx="1343029" cy="1343029"/>
          </a:xfrm>
        </p:grpSpPr>
        <p:sp>
          <p:nvSpPr>
            <p:cNvPr id="2" name="Arc 1"/>
            <p:cNvSpPr/>
            <p:nvPr userDrawn="1"/>
          </p:nvSpPr>
          <p:spPr bwMode="auto"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/>
            </a:p>
          </p:txBody>
        </p:sp>
        <p:sp>
          <p:nvSpPr>
            <p:cNvPr id="4" name="Arc 3"/>
            <p:cNvSpPr/>
            <p:nvPr userDrawn="1"/>
          </p:nvSpPr>
          <p:spPr bwMode="auto"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/>
            </a:p>
          </p:txBody>
        </p:sp>
        <p:sp>
          <p:nvSpPr>
            <p:cNvPr id="5" name="Arc 4"/>
            <p:cNvSpPr/>
            <p:nvPr userDrawn="1"/>
          </p:nvSpPr>
          <p:spPr bwMode="auto"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1_Style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2_Style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3_Style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4_Style slide layout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Contents slide layout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/>
              <a:t>BASIC LAYOUT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3_Contents slide layout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9.xml"/><Relationship Id="rId1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23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</p:sldLayoutIdLst>
  <p:txStyles>
    <p:titleStyle>
      <a:lvl1pPr algn="l" defTabSz="914423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6007377" name="Freeform 2"/>
          <p:cNvSpPr/>
          <p:nvPr/>
        </p:nvSpPr>
        <p:spPr bwMode="auto">
          <a:xfrm rot="0" flipH="0" flipV="0">
            <a:off x="-30486" y="0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8288000" h="10287000" fill="norm" stroke="1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rcRect l="0" t="0" r="0" b="0"/>
            <a:stretch/>
          </a:blipFill>
        </p:spPr>
      </p:sp>
      <p:sp>
        <p:nvSpPr>
          <p:cNvPr id="1178676277" name="Freeform 6"/>
          <p:cNvSpPr/>
          <p:nvPr/>
        </p:nvSpPr>
        <p:spPr bwMode="auto">
          <a:xfrm rot="-5399976" flipH="0" flipV="0">
            <a:off x="11100267" y="5796174"/>
            <a:ext cx="210100" cy="283919"/>
          </a:xfrm>
          <a:custGeom>
            <a:avLst/>
            <a:gdLst/>
            <a:ahLst/>
            <a:cxnLst/>
            <a:rect l="l" t="t" r="r" b="b"/>
            <a:pathLst>
              <a:path w="315151" h="425879" fill="norm" stroke="1" extrusionOk="0">
                <a:moveTo>
                  <a:pt x="0" y="0"/>
                </a:moveTo>
                <a:lnTo>
                  <a:pt x="315151" y="0"/>
                </a:lnTo>
                <a:lnTo>
                  <a:pt x="315151" y="425880"/>
                </a:lnTo>
                <a:lnTo>
                  <a:pt x="0" y="425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rcRect l="0" t="0" r="0" b="0"/>
            <a:stretch/>
          </a:blipFill>
        </p:spPr>
      </p:sp>
      <p:sp>
        <p:nvSpPr>
          <p:cNvPr id="1997696097" name="Freeform 7"/>
          <p:cNvSpPr/>
          <p:nvPr/>
        </p:nvSpPr>
        <p:spPr bwMode="auto">
          <a:xfrm rot="0" flipH="0" flipV="0">
            <a:off x="0" y="-1149"/>
            <a:ext cx="2331063" cy="2331063"/>
          </a:xfrm>
          <a:custGeom>
            <a:avLst/>
            <a:gdLst/>
            <a:ahLst/>
            <a:cxnLst/>
            <a:rect l="l" t="t" r="r" b="b"/>
            <a:pathLst>
              <a:path w="3496596" h="3496596" fill="norm" stroke="1" extrusionOk="0">
                <a:moveTo>
                  <a:pt x="0" y="0"/>
                </a:moveTo>
                <a:lnTo>
                  <a:pt x="3496596" y="0"/>
                </a:lnTo>
                <a:lnTo>
                  <a:pt x="3496596" y="3496596"/>
                </a:lnTo>
                <a:lnTo>
                  <a:pt x="0" y="34965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rcRect l="0" t="0" r="0" b="0"/>
            <a:stretch/>
          </a:blipFill>
        </p:spPr>
      </p:sp>
      <p:sp>
        <p:nvSpPr>
          <p:cNvPr id="1891145649" name="TextBox 8"/>
          <p:cNvSpPr txBox="1"/>
          <p:nvPr/>
        </p:nvSpPr>
        <p:spPr bwMode="auto">
          <a:xfrm rot="0">
            <a:off x="2954418" y="1369996"/>
            <a:ext cx="6221825" cy="1809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49"/>
              </a:lnSpc>
              <a:defRPr/>
            </a:pPr>
            <a:r>
              <a:rPr lang="en-US" sz="11900">
                <a:solidFill>
                  <a:srgbClr val="FFFFFF"/>
                </a:solidFill>
                <a:latin typeface="Poppins"/>
                <a:ea typeface="Poppins"/>
                <a:cs typeface="Poppins"/>
              </a:rPr>
              <a:t>Blinkit</a:t>
            </a:r>
            <a:endParaRPr/>
          </a:p>
        </p:txBody>
      </p:sp>
      <p:sp>
        <p:nvSpPr>
          <p:cNvPr id="873826252" name="TextBox 9"/>
          <p:cNvSpPr txBox="1"/>
          <p:nvPr/>
        </p:nvSpPr>
        <p:spPr bwMode="auto">
          <a:xfrm rot="0" flipH="0" flipV="0">
            <a:off x="379017" y="2850785"/>
            <a:ext cx="11372628" cy="1585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79"/>
              </a:lnSpc>
              <a:defRPr/>
            </a:pPr>
            <a:r>
              <a:rPr lang="en-US" sz="10400" b="1">
                <a:solidFill>
                  <a:srgbClr val="65FFE8"/>
                </a:solidFill>
                <a:latin typeface="Poppins Bold"/>
                <a:ea typeface="Poppins Bold"/>
                <a:cs typeface="Poppins Bold"/>
              </a:rPr>
              <a:t>Churn Analysis</a:t>
            </a:r>
            <a:endParaRPr/>
          </a:p>
        </p:txBody>
      </p:sp>
      <p:sp>
        <p:nvSpPr>
          <p:cNvPr id="2092066246" name="TextBox 11"/>
          <p:cNvSpPr txBox="1"/>
          <p:nvPr/>
        </p:nvSpPr>
        <p:spPr bwMode="auto">
          <a:xfrm rot="0">
            <a:off x="9329166" y="240503"/>
            <a:ext cx="3752658" cy="274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20212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0320003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8" y="339508"/>
            <a:ext cx="11573196" cy="72424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sz="2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1.1 General All-User Encompassing Strategy for Churn Reduction</a:t>
            </a:r>
            <a:endParaRPr sz="2400">
              <a:solidFill>
                <a:schemeClr val="bg1"/>
              </a:solidFill>
              <a:latin typeface="Apple Braille"/>
              <a:cs typeface="Apple Braille"/>
            </a:endParaRPr>
          </a:p>
        </p:txBody>
      </p:sp>
      <p:pic>
        <p:nvPicPr>
          <p:cNvPr id="139066696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5744" y="1605822"/>
            <a:ext cx="5152431" cy="4023366"/>
          </a:xfrm>
          <a:prstGeom prst="rect">
            <a:avLst/>
          </a:prstGeom>
        </p:spPr>
      </p:pic>
      <p:sp>
        <p:nvSpPr>
          <p:cNvPr id="826259560" name=""/>
          <p:cNvSpPr txBox="1"/>
          <p:nvPr/>
        </p:nvSpPr>
        <p:spPr bwMode="auto">
          <a:xfrm flipH="0" flipV="0">
            <a:off x="5345276" y="1221945"/>
            <a:ext cx="6561705" cy="24387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Key Findings: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17793" indent="-217793">
              <a:buFont typeface="Arial"/>
              <a:buChar char="–"/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Our predictive model highlights that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Billing Delay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is the most significant contributor to churn, followed by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Support Calls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,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Sex (Female)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,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Service Usage Rate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,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Tenure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and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Customer Age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.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17793" indent="-217793">
              <a:buFont typeface="Arial"/>
              <a:buChar char="–"/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"These  variables provide a starting point for an effective strategy by  understanding how variables affect the Churn Rate of Blinkit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17793" indent="-217793">
              <a:buFont typeface="Arial"/>
              <a:buChar char="–"/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It  can be seen from the correlation matrix that there are correlations  between: SupportCalls &amp; Churn and BillingDelay &amp; Churn. We see  positive correlations with these variables.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17793" indent="-217793">
              <a:buFont typeface="Arial"/>
              <a:buChar char="–"/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We need to focus our efforts towards these variables and implement the following strategy for All Users.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</p:txBody>
      </p:sp>
      <p:sp>
        <p:nvSpPr>
          <p:cNvPr id="1173410636" name=""/>
          <p:cNvSpPr txBox="1"/>
          <p:nvPr/>
        </p:nvSpPr>
        <p:spPr bwMode="auto">
          <a:xfrm flipH="0" flipV="0">
            <a:off x="5354812" y="3852905"/>
            <a:ext cx="6541912" cy="221904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34314" indent="-234314">
              <a:buAutoNum type="arabicPeriod"/>
              <a:defRPr/>
            </a:pPr>
            <a:r>
              <a:rPr sz="1350" b="1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Streamline and Proactive Billing:</a:t>
            </a:r>
            <a:endParaRPr/>
          </a:p>
          <a:p>
            <a:pPr>
              <a:defRPr/>
            </a:pPr>
            <a:r>
              <a:rPr sz="1350" b="1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Why?: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Excessive or inconsistent billing delays cause user dissatisfaction and contribute to     churn.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sz="1350" b="1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How?: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- Provide transparent and itemized billing bifurcation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to reduce delays due unexpected charges.</a:t>
            </a:r>
            <a:endParaRPr sz="1350" b="0" i="0" u="none">
              <a:solidFill>
                <a:srgbClr val="EEEEEE"/>
              </a:solidFill>
              <a:latin typeface="Helvetica"/>
              <a:ea typeface="Helvetica"/>
              <a:cs typeface="Helvetica"/>
            </a:endParaRPr>
          </a:p>
          <a:p>
            <a:pPr>
              <a:defRPr/>
            </a:pPr>
            <a:r>
              <a:rPr sz="1350" b="0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             - Offer a payment option for especially customers with high tenure with a BNPL(buy-now pay later) or a postpaid invoice-based service to significantly reduce churn.</a:t>
            </a:r>
            <a:endParaRPr sz="1350" b="0" i="0" u="none">
              <a:solidFill>
                <a:srgbClr val="EEEEEE"/>
              </a:solidFill>
              <a:latin typeface="Helvetica"/>
              <a:ea typeface="Helvetica"/>
              <a:cs typeface="Helvetica"/>
            </a:endParaRPr>
          </a:p>
          <a:p>
            <a:pPr>
              <a:defRPr/>
            </a:pPr>
            <a:endParaRPr sz="1350" b="0" i="0" u="none">
              <a:solidFill>
                <a:srgbClr val="EEEEEE"/>
              </a:solidFill>
              <a:latin typeface="Helvetica"/>
              <a:ea typeface="Helvetica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20212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7448963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8" y="339508"/>
            <a:ext cx="11573196" cy="72424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en-US" sz="2200" b="1" i="0" u="none" strike="noStrike" cap="none" spc="0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1.2 General All-User Encompassing Strategy for Churn Reduction</a:t>
            </a:r>
            <a:endParaRPr sz="2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endParaRPr sz="2200"/>
          </a:p>
        </p:txBody>
      </p:sp>
      <p:sp>
        <p:nvSpPr>
          <p:cNvPr id="1044089643" name=""/>
          <p:cNvSpPr txBox="1"/>
          <p:nvPr/>
        </p:nvSpPr>
        <p:spPr bwMode="auto">
          <a:xfrm flipH="0" flipV="0">
            <a:off x="6599729" y="1195411"/>
            <a:ext cx="5431804" cy="545777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2. Enhance Customer Support:</a:t>
            </a:r>
            <a:endParaRPr sz="1600" b="0" i="0" u="none">
              <a:solidFill>
                <a:srgbClr val="EEEEEE"/>
              </a:solidFill>
              <a:latin typeface="Helvetica"/>
              <a:ea typeface="Helvetica"/>
              <a:cs typeface="Helvetica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Why?:</a:t>
            </a: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High support call volumes reflect user frustration and issues requiring assistance.</a:t>
            </a:r>
            <a:endParaRPr sz="1600"/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How?:</a:t>
            </a: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- Reduce dependencies on Support Calls by creating a strong and informative help center </a:t>
            </a:r>
            <a:endParaRPr sz="1600" b="0" i="0" u="none">
              <a:solidFill>
                <a:srgbClr val="EEEEEE"/>
              </a:solidFill>
              <a:latin typeface="Helvetica"/>
              <a:ea typeface="Helvetica"/>
              <a:cs typeface="Helvetica"/>
            </a:endParaRPr>
          </a:p>
          <a:p>
            <a:pPr marL="234313" indent="-234313">
              <a:buFont typeface="Arial"/>
              <a:buChar char="–"/>
              <a:defRPr/>
            </a:pP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Leverage modern AI multi-modal </a:t>
            </a:r>
            <a:r>
              <a:rPr lang="en-US" sz="1600" b="0" i="0" u="none" strike="noStrike" cap="none" spc="0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voice models to cater customer grievances at scale &amp; that too in regional languages in a cost-effective on-premise deployment model.</a:t>
            </a:r>
            <a:endParaRPr sz="1600"/>
          </a:p>
          <a:p>
            <a:pPr>
              <a:defRPr/>
            </a:pPr>
            <a:endParaRPr sz="16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6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3. </a:t>
            </a:r>
            <a:r>
              <a:rPr sz="16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Female Users:</a:t>
            </a:r>
            <a:endParaRPr sz="1600" b="1" i="0" u="none">
              <a:solidFill>
                <a:schemeClr val="bg1"/>
              </a:solidFill>
              <a:latin typeface="Apple Braille"/>
              <a:ea typeface="Apple Braille"/>
              <a:cs typeface="Apple Braille"/>
            </a:endParaRPr>
          </a:p>
          <a:p>
            <a:pPr>
              <a:defRPr/>
            </a:pPr>
            <a:r>
              <a:rPr sz="16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Why?:</a:t>
            </a:r>
            <a:r>
              <a:rPr sz="16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The XGBoost/DeepLearning model indicates female users have a higher tendency to churn, it  is imperative to make sure female user experience is optimal.</a:t>
            </a:r>
            <a:endParaRPr sz="16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6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How? :</a:t>
            </a:r>
            <a:endParaRPr sz="16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83879" indent="-283879">
              <a:buFont typeface="Arial"/>
              <a:buChar char="–"/>
              <a:defRPr/>
            </a:pPr>
            <a:r>
              <a:rPr sz="16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SKU : Female-centric SKU’s per dark store must be increased to cater to the respective audience better.</a:t>
            </a:r>
            <a:endParaRPr sz="1600">
              <a:solidFill>
                <a:schemeClr val="bg1"/>
              </a:solidFill>
              <a:latin typeface="Apple Braille"/>
              <a:cs typeface="Apple Braille"/>
            </a:endParaRPr>
          </a:p>
          <a:p>
            <a:pPr marL="283879" indent="-283879">
              <a:buFont typeface="Arial"/>
              <a:buChar char="–"/>
              <a:defRPr/>
            </a:pPr>
            <a:r>
              <a:rPr sz="16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UX Testing : Actively solicit feedback on the app from female users to address any unique pain points.</a:t>
            </a:r>
            <a:endParaRPr sz="1600">
              <a:solidFill>
                <a:schemeClr val="bg1"/>
              </a:solidFill>
              <a:latin typeface="Apple Braille"/>
              <a:ea typeface="Apple Braille"/>
              <a:cs typeface="Apple Braille"/>
            </a:endParaRPr>
          </a:p>
          <a:p>
            <a:pPr marL="283879" indent="-283879">
              <a:buFont typeface="Arial"/>
              <a:buChar char="–"/>
              <a:defRPr/>
            </a:pPr>
            <a:r>
              <a:rPr sz="1600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Plan Tier: A special plan tier cheaper &amp; need-centric for women is required</a:t>
            </a:r>
            <a:endParaRPr sz="1600" b="0" i="0" u="none">
              <a:solidFill>
                <a:schemeClr val="bg1"/>
              </a:solidFill>
              <a:latin typeface="Apple Braille"/>
              <a:ea typeface="Apple Braille"/>
              <a:cs typeface="Apple Braille"/>
            </a:endParaRPr>
          </a:p>
        </p:txBody>
      </p:sp>
      <p:pic>
        <p:nvPicPr>
          <p:cNvPr id="6371850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38174" y="1347229"/>
            <a:ext cx="6410068" cy="492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20212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8052113" name="Text Placeholder 9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3528" y="339508"/>
            <a:ext cx="11573196" cy="72424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sz="2200" b="1" i="0" u="none">
                <a:solidFill>
                  <a:srgbClr val="EEEEEE"/>
                </a:solidFill>
                <a:latin typeface="Helvetica"/>
                <a:ea typeface="Helvetica"/>
                <a:cs typeface="Helvetica"/>
              </a:rPr>
              <a:t>2. Per-User Telemetry-Based Predictive Preventive Measures</a:t>
            </a:r>
            <a:endParaRPr sz="2200"/>
          </a:p>
        </p:txBody>
      </p:sp>
      <p:sp>
        <p:nvSpPr>
          <p:cNvPr id="1804200610" name=""/>
          <p:cNvSpPr txBox="1"/>
          <p:nvPr/>
        </p:nvSpPr>
        <p:spPr bwMode="auto">
          <a:xfrm flipH="0" flipV="0">
            <a:off x="6110127" y="1372972"/>
            <a:ext cx="5785628" cy="46637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61850" indent="-261850">
              <a:buAutoNum type="arabicPeriod"/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High Billing Delay User: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Identification</a:t>
            </a: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"User has a history of frequent or excessive billing delays."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Preventive Measures: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"Real-Time Billing Notifications: Send instant alerts about charges and payment confirmations"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"Offer flexible payment plans or credits."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"Provide a dedicated support channel for immediate resolution of billing disputes."</a:t>
            </a:r>
            <a:endParaRPr sz="1200" b="0" i="0" u="none">
              <a:solidFill>
                <a:schemeClr val="bg1"/>
              </a:solidFill>
              <a:latin typeface="Apple Braille"/>
              <a:ea typeface="Apple Braille"/>
              <a:cs typeface="Apple Braille"/>
            </a:endParaRPr>
          </a:p>
          <a:p>
            <a:pPr>
              <a:defRPr/>
            </a:pP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2. High Support Calls User: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Identification:</a:t>
            </a: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"Users with high support call frequency are prone to churn due to negative experiences."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Preventive Measures: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"Proactive support: Initiate contact to resolve ongoing issues"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"Personalized Help: Offer tutorials on app usage specific to problems they have faced"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"Feedback Loop: Implement a system to address feedback on user experience"</a:t>
            </a:r>
            <a:endParaRPr sz="1200">
              <a:solidFill>
                <a:schemeClr val="bg1"/>
              </a:solidFill>
              <a:latin typeface="Apple Braille"/>
              <a:ea typeface="Apple Braille"/>
              <a:cs typeface="Apple Braille"/>
            </a:endParaRPr>
          </a:p>
          <a:p>
            <a:pPr>
              <a:defRPr/>
            </a:pP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3. Low Usage / High Tenure Users: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Identification:</a:t>
            </a: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"Users with long tenure who have suddenly dropped their service usage are a high risk of churn."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Preventive Measures: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"Personalized recommendations: Push customized offers based on past purchase history"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"Re-engagement campaigns: Send reminders to users to return to Blinkit"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2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"Exclusive benefits: Offer exclusive perks for long-term loyalty."</a:t>
            </a:r>
            <a:endParaRPr sz="1200">
              <a:solidFill>
                <a:schemeClr val="bg1"/>
              </a:solidFill>
              <a:latin typeface="Apple Braille"/>
              <a:cs typeface="Apple Braille"/>
            </a:endParaRPr>
          </a:p>
        </p:txBody>
      </p:sp>
      <p:sp>
        <p:nvSpPr>
          <p:cNvPr id="401786963" name=""/>
          <p:cNvSpPr txBox="1"/>
          <p:nvPr/>
        </p:nvSpPr>
        <p:spPr bwMode="auto">
          <a:xfrm flipH="0" flipV="0">
            <a:off x="121013" y="3441013"/>
            <a:ext cx="5810831" cy="1798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Telemetry Data Utilization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"Our analysis highlights the importance of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ServiceUsageRate, Tenure, CustomerAge,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and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TotalExpenditure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,  variables that can be tracked using telemetry data. A Predictive model  using these variables can help identify users at risk of churning."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"The dataset indicates that </a:t>
            </a:r>
            <a:r>
              <a:rPr sz="1400" b="1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RecentActivity</a:t>
            </a: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 is not a strong predictor but can provide some indication of risk."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"Data points are indicative of a User's risk of churning."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</p:txBody>
      </p:sp>
      <p:sp>
        <p:nvSpPr>
          <p:cNvPr id="726146794" name=""/>
          <p:cNvSpPr txBox="1"/>
          <p:nvPr/>
        </p:nvSpPr>
        <p:spPr bwMode="auto">
          <a:xfrm flipH="0" flipV="0">
            <a:off x="172499" y="1390133"/>
            <a:ext cx="5444005" cy="1158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Why? 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  <a:p>
            <a:pPr>
              <a:defRPr/>
            </a:pPr>
            <a:r>
              <a:rPr sz="1400" b="0" i="0" u="none">
                <a:solidFill>
                  <a:schemeClr val="bg1"/>
                </a:solidFill>
                <a:latin typeface="Apple Braille"/>
                <a:ea typeface="Apple Braille"/>
                <a:cs typeface="Apple Braille"/>
              </a:rPr>
              <a:t>While  a general strategy addresses broad issues, a personalized approach is  vital for targeted churn prevention. By leveraging telemetry data,  Blinkit can identify at-risk users and deploy preventative measures."</a:t>
            </a:r>
            <a:endParaRPr sz="1400">
              <a:solidFill>
                <a:schemeClr val="bg1"/>
              </a:solidFill>
              <a:latin typeface="Apple Braille"/>
              <a:cs typeface="Apple Braill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_rels/theme3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Cover and End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3.xml><?xml version="1.0" encoding="utf-8"?>
<a:theme xmlns:a="http://schemas.openxmlformats.org/drawingml/2006/main" xmlns:r="http://schemas.openxmlformats.org/officeDocument/2006/relationships" xmlns:p="http://schemas.openxmlformats.org/presentationml/2006/main" name="Cover and End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ONLYOFFICE/8.3.2.19</Application>
  <DocSecurity>0</DocSecurity>
  <PresentationFormat>On-screen Show (4:3)</PresentationFormat>
  <Paragraphs>0</Paragraphs>
  <Slides>4</Slides>
  <Notes>4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Theme 1</vt:lpstr>
      <vt:lpstr>Theme 2</vt:lpstr>
      <vt:lpstr>Slide 1</vt:lpstr>
      <vt:lpstr>Slide 2</vt:lpstr>
      <vt:lpstr>Slide 3</vt:lpstr>
      <vt:lpstr>Slide 4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Allppt.com;Googleslidesppt.com</dc:creator>
  <cp:keywords/>
  <dc:description/>
  <dc:identifier/>
  <dc:language/>
  <cp:lastModifiedBy/>
  <cp:revision>119</cp:revision>
  <dcterms:created xsi:type="dcterms:W3CDTF">2018-04-24T17:14:44Z</dcterms:created>
  <dcterms:modified xsi:type="dcterms:W3CDTF">2025-04-13T16:20:33Z</dcterms:modified>
  <cp:category/>
  <cp:contentStatus/>
  <cp:version/>
</cp:coreProperties>
</file>